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60" r:id="rId6"/>
    <p:sldId id="267" r:id="rId7"/>
    <p:sldId id="261" r:id="rId8"/>
    <p:sldId id="263" r:id="rId9"/>
    <p:sldId id="262" r:id="rId10"/>
    <p:sldId id="264" r:id="rId11"/>
    <p:sldId id="265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8"/>
    <p:restoredTop sz="83401"/>
  </p:normalViewPr>
  <p:slideViewPr>
    <p:cSldViewPr snapToGrid="0" snapToObjects="1">
      <p:cViewPr varScale="1">
        <p:scale>
          <a:sx n="88" d="100"/>
          <a:sy n="88" d="100"/>
        </p:scale>
        <p:origin x="1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3" d="100"/>
          <a:sy n="73" d="100"/>
        </p:scale>
        <p:origin x="484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7077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52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28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00002E"/>
              </a:solidFill>
              <a:latin typeface="PT Sans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5" name="Text 1"/>
          <p:cNvSpPr/>
          <p:nvPr/>
        </p:nvSpPr>
        <p:spPr>
          <a:xfrm>
            <a:off x="6456763" y="1751777"/>
            <a:ext cx="4856279" cy="12182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AutoShare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6436176" y="2970005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AutoShare is a Laravel application that aims to </a:t>
            </a:r>
            <a:r>
              <a:rPr lang="en-US" sz="2000" dirty="0"/>
              <a:t>streamline the vehicle rental process for both owners and customers.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6350437" y="703540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9" name="Text 4"/>
          <p:cNvSpPr/>
          <p:nvPr/>
        </p:nvSpPr>
        <p:spPr>
          <a:xfrm>
            <a:off x="11985693" y="5741963"/>
            <a:ext cx="1462921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Roy</a:t>
            </a:r>
            <a:endParaRPr lang="en-US" sz="243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81CD83-F4FE-E3D2-D1B2-34852E28D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22708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C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2890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607707" y="2793444"/>
            <a:ext cx="6572726" cy="5385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41"/>
              </a:lnSpc>
              <a:buNone/>
            </a:pPr>
            <a:r>
              <a:rPr lang="en-US" sz="3393" b="1" dirty="0">
                <a:solidFill>
                  <a:srgbClr val="00002E"/>
                </a:solidFill>
                <a:latin typeface="Nunito" pitchFamily="34" charset="0"/>
              </a:rPr>
              <a:t>Conclusion and Q&amp;A</a:t>
            </a: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7707" y="3606641"/>
            <a:ext cx="3138249" cy="73247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790825" y="4613791"/>
            <a:ext cx="2154436" cy="269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1"/>
              </a:lnSpc>
              <a:buNone/>
            </a:pPr>
            <a:r>
              <a:rPr lang="en-US" sz="169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Efficiency</a:t>
            </a:r>
            <a:endParaRPr lang="en-US" sz="1696" dirty="0"/>
          </a:p>
        </p:txBody>
      </p:sp>
      <p:sp>
        <p:nvSpPr>
          <p:cNvPr id="8" name="Text 3"/>
          <p:cNvSpPr/>
          <p:nvPr/>
        </p:nvSpPr>
        <p:spPr>
          <a:xfrm>
            <a:off x="2790825" y="4992886"/>
            <a:ext cx="2772013" cy="1171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07"/>
              </a:lnSpc>
              <a:buNone/>
            </a:pPr>
            <a:r>
              <a:rPr lang="en-US" sz="144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AutoShare application streamlines the vehicle rental process, providing a more efficient and user-friendly experience.</a:t>
            </a:r>
            <a:endParaRPr lang="en-US" sz="1442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956" y="3606641"/>
            <a:ext cx="3138368" cy="73247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29074" y="4613791"/>
            <a:ext cx="2154436" cy="269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1"/>
              </a:lnSpc>
              <a:buNone/>
            </a:pPr>
            <a:r>
              <a:rPr lang="en-US" sz="169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Empowerment</a:t>
            </a:r>
            <a:endParaRPr lang="en-US" sz="1696" dirty="0"/>
          </a:p>
        </p:txBody>
      </p:sp>
      <p:sp>
        <p:nvSpPr>
          <p:cNvPr id="11" name="Text 5"/>
          <p:cNvSpPr/>
          <p:nvPr/>
        </p:nvSpPr>
        <p:spPr>
          <a:xfrm>
            <a:off x="5929074" y="4992886"/>
            <a:ext cx="2772132" cy="1171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07"/>
              </a:lnSpc>
              <a:buNone/>
            </a:pPr>
            <a:r>
              <a:rPr lang="en-US" sz="144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giving owners the ability to manage their rentals directly, the application empowers users and fosters a sense of control.</a:t>
            </a:r>
            <a:endParaRPr lang="en-US" sz="1442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4325" y="3606641"/>
            <a:ext cx="3138368" cy="73247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067443" y="4613791"/>
            <a:ext cx="2154436" cy="2693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1"/>
              </a:lnSpc>
              <a:buNone/>
            </a:pPr>
            <a:r>
              <a:rPr lang="en-US" sz="169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Enhanced Experience</a:t>
            </a:r>
            <a:endParaRPr lang="en-US" sz="1696" dirty="0"/>
          </a:p>
        </p:txBody>
      </p:sp>
      <p:sp>
        <p:nvSpPr>
          <p:cNvPr id="14" name="Text 7"/>
          <p:cNvSpPr/>
          <p:nvPr/>
        </p:nvSpPr>
        <p:spPr>
          <a:xfrm>
            <a:off x="9067443" y="4992886"/>
            <a:ext cx="2772132" cy="1464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07"/>
              </a:lnSpc>
              <a:buNone/>
            </a:pPr>
            <a:r>
              <a:rPr lang="en-US" sz="1442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intuitive interface and intelligent features of AutoShare elevate the overall user experience, setting a new standard in the industry.</a:t>
            </a:r>
            <a:endParaRPr lang="en-US" sz="1442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8ED4F9-8F8B-A2AD-B3F4-4B7B3CA10834}"/>
              </a:ext>
            </a:extLst>
          </p:cNvPr>
          <p:cNvSpPr/>
          <p:nvPr/>
        </p:nvSpPr>
        <p:spPr>
          <a:xfrm>
            <a:off x="14206529" y="7452516"/>
            <a:ext cx="26786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CN" dirty="0"/>
          </a:p>
        </p:txBody>
      </p:sp>
      <p:sp>
        <p:nvSpPr>
          <p:cNvPr id="5" name="Text 1"/>
          <p:cNvSpPr/>
          <p:nvPr/>
        </p:nvSpPr>
        <p:spPr>
          <a:xfrm>
            <a:off x="864037" y="2611041"/>
            <a:ext cx="7415927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References</a:t>
            </a:r>
            <a:endParaRPr lang="en-US" sz="4574" dirty="0"/>
          </a:p>
        </p:txBody>
      </p:sp>
      <p:sp>
        <p:nvSpPr>
          <p:cNvPr id="6" name="Text 2"/>
          <p:cNvSpPr/>
          <p:nvPr/>
        </p:nvSpPr>
        <p:spPr>
          <a:xfrm>
            <a:off x="864037" y="3573900"/>
            <a:ext cx="11733026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Laravel</a:t>
            </a:r>
            <a:r>
              <a:rPr lang="en-US" sz="1944" dirty="0">
                <a:solidFill>
                  <a:srgbClr val="00002E"/>
                </a:solidFill>
                <a:latin typeface="PT Sans" pitchFamily="34" charset="0"/>
              </a:rPr>
              <a:t>: "Laravel - The PHP Framework For Web Artisans", Laravel. [Online]. Available: https://laravel.com/docs.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Bootstrap</a:t>
            </a:r>
            <a:r>
              <a:rPr lang="en-US" sz="1944" dirty="0">
                <a:solidFill>
                  <a:srgbClr val="00002E"/>
                </a:solidFill>
                <a:latin typeface="PT Sans" pitchFamily="34" charset="0"/>
              </a:rPr>
              <a:t>: "Bootstrap Documentation", Bootstrap. [Online]. Available: https://getbootstrap.com/docs.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Blade</a:t>
            </a:r>
            <a:r>
              <a:rPr lang="en-US" sz="2000" dirty="0"/>
              <a:t>: "Blade Templates", Laravel. [Online]. Available: https://laravel.com/docs/8.x/blade. </a:t>
            </a:r>
            <a:endParaRPr lang="en-US" sz="1944" dirty="0">
              <a:solidFill>
                <a:srgbClr val="00002E"/>
              </a:solidFill>
              <a:latin typeface="PT Sans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MySQL</a:t>
            </a:r>
            <a:r>
              <a:rPr lang="en-US" sz="2000" dirty="0"/>
              <a:t>: "MySQL Documentation", MySQL. [Online]. Available: https://dev.mysql.com/doc/.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Lib Tutorial</a:t>
            </a:r>
            <a:r>
              <a:rPr lang="en-US" sz="2000" dirty="0"/>
              <a:t>: "Lib Tutorial", provided by DR HAZLIFAH BINTI MOHD RUSLI (Software Constructions Course). Available: https://elearning.utm.my/23242/course/view.php?id=8485.</a:t>
            </a:r>
            <a:endParaRPr lang="en-US" sz="1944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677DFD-DB49-671D-9238-985B22894D56}"/>
              </a:ext>
            </a:extLst>
          </p:cNvPr>
          <p:cNvSpPr/>
          <p:nvPr/>
        </p:nvSpPr>
        <p:spPr>
          <a:xfrm>
            <a:off x="13583653" y="7452516"/>
            <a:ext cx="89073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CN" dirty="0"/>
          </a:p>
        </p:txBody>
      </p:sp>
      <p:sp>
        <p:nvSpPr>
          <p:cNvPr id="5" name="Text 1"/>
          <p:cNvSpPr/>
          <p:nvPr/>
        </p:nvSpPr>
        <p:spPr>
          <a:xfrm>
            <a:off x="864037" y="951309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00002E"/>
                </a:solidFill>
                <a:latin typeface="Nunito" pitchFamily="34" charset="0"/>
              </a:rPr>
              <a:t>Introduction</a:t>
            </a:r>
            <a:endParaRPr lang="en-US" sz="4574" dirty="0"/>
          </a:p>
        </p:txBody>
      </p:sp>
      <p:sp>
        <p:nvSpPr>
          <p:cNvPr id="6" name="Shape 2"/>
          <p:cNvSpPr/>
          <p:nvPr/>
        </p:nvSpPr>
        <p:spPr>
          <a:xfrm>
            <a:off x="864037" y="232529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7" name="Text 3"/>
          <p:cNvSpPr/>
          <p:nvPr/>
        </p:nvSpPr>
        <p:spPr>
          <a:xfrm>
            <a:off x="1037153" y="2428756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744" dirty="0"/>
          </a:p>
        </p:txBody>
      </p:sp>
      <p:sp>
        <p:nvSpPr>
          <p:cNvPr id="8" name="Text 4"/>
          <p:cNvSpPr/>
          <p:nvPr/>
        </p:nvSpPr>
        <p:spPr>
          <a:xfrm>
            <a:off x="1666280" y="2325291"/>
            <a:ext cx="3211235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859"/>
              </a:lnSpc>
            </a:pPr>
            <a:r>
              <a:rPr lang="en-US" sz="2287" b="1" dirty="0">
                <a:solidFill>
                  <a:srgbClr val="00002E"/>
                </a:solidFill>
                <a:latin typeface="Nunito" pitchFamily="34" charset="0"/>
              </a:rPr>
              <a:t>The limitation</a:t>
            </a:r>
            <a:r>
              <a:rPr lang="en-US" sz="2400" b="1" dirty="0">
                <a:solidFill>
                  <a:srgbClr val="00002E"/>
                </a:solidFill>
                <a:latin typeface="Nunito" pitchFamily="34" charset="0"/>
              </a:rPr>
              <a:t>s of </a:t>
            </a:r>
            <a:r>
              <a:rPr lang="en-US" sz="2400" b="1" dirty="0" err="1">
                <a:solidFill>
                  <a:srgbClr val="00002E"/>
                </a:solidFill>
                <a:latin typeface="Nunito" pitchFamily="34" charset="0"/>
              </a:rPr>
              <a:t>rentARide.com</a:t>
            </a:r>
            <a:endParaRPr lang="en-US" sz="2400" b="1" dirty="0">
              <a:solidFill>
                <a:srgbClr val="00002E"/>
              </a:solidFill>
              <a:latin typeface="Nunito" pitchFamily="34" charset="0"/>
            </a:endParaRPr>
          </a:p>
          <a:p>
            <a:pPr marL="0" indent="0">
              <a:lnSpc>
                <a:spcPts val="2859"/>
              </a:lnSpc>
              <a:buNone/>
            </a:pPr>
            <a:endParaRPr lang="en-US" sz="2287" dirty="0"/>
          </a:p>
        </p:txBody>
      </p:sp>
      <p:sp>
        <p:nvSpPr>
          <p:cNvPr id="9" name="Text 5"/>
          <p:cNvSpPr/>
          <p:nvPr/>
        </p:nvSpPr>
        <p:spPr>
          <a:xfrm>
            <a:off x="1666280" y="2836545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Static website requiring manual updates 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Owners had to email administrators to post or modify listings 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 user accounts or self-service options for owners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Limited filtering capabilities for customers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864037" y="513994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11" name="Text 7"/>
          <p:cNvSpPr/>
          <p:nvPr/>
        </p:nvSpPr>
        <p:spPr>
          <a:xfrm>
            <a:off x="1037153" y="5243408"/>
            <a:ext cx="20919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744" dirty="0"/>
          </a:p>
        </p:txBody>
      </p:sp>
      <p:sp>
        <p:nvSpPr>
          <p:cNvPr id="12" name="Text 8"/>
          <p:cNvSpPr/>
          <p:nvPr/>
        </p:nvSpPr>
        <p:spPr>
          <a:xfrm>
            <a:off x="1666280" y="5139943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 Features of AutoShare</a:t>
            </a:r>
            <a:endParaRPr lang="en-US" sz="2287" dirty="0"/>
          </a:p>
        </p:txBody>
      </p:sp>
      <p:sp>
        <p:nvSpPr>
          <p:cNvPr id="13" name="Text 9"/>
          <p:cNvSpPr/>
          <p:nvPr/>
        </p:nvSpPr>
        <p:spPr>
          <a:xfrm>
            <a:off x="1666280" y="5651197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</a:rPr>
              <a:t>Owners can register, log in, log out, create, update and delete postings (vehicle description and picture). 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</a:rPr>
              <a:t>Customers can view item listings according to the latest posting, owner, or vehicle type. </a:t>
            </a:r>
          </a:p>
          <a:p>
            <a:pPr>
              <a:lnSpc>
                <a:spcPts val="3110"/>
              </a:lnSpc>
            </a:pPr>
            <a:endParaRPr lang="en-US" sz="1944" dirty="0">
              <a:solidFill>
                <a:srgbClr val="00002E"/>
              </a:solidFill>
              <a:latin typeface="PT Sans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5EC6518-F72C-E2A0-C468-06C4C82D7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312" y="0"/>
            <a:ext cx="6227088" cy="8229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8D04398-3288-8FED-CBC2-FC566D64603A}"/>
              </a:ext>
            </a:extLst>
          </p:cNvPr>
          <p:cNvSpPr/>
          <p:nvPr/>
        </p:nvSpPr>
        <p:spPr>
          <a:xfrm>
            <a:off x="14206529" y="7452516"/>
            <a:ext cx="26786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4" name="Text 1"/>
          <p:cNvSpPr/>
          <p:nvPr/>
        </p:nvSpPr>
        <p:spPr>
          <a:xfrm>
            <a:off x="894265" y="1220867"/>
            <a:ext cx="742830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Simplified User Registration</a:t>
            </a:r>
          </a:p>
        </p:txBody>
      </p:sp>
      <p:sp>
        <p:nvSpPr>
          <p:cNvPr id="5" name="Text 2"/>
          <p:cNvSpPr/>
          <p:nvPr/>
        </p:nvSpPr>
        <p:spPr>
          <a:xfrm>
            <a:off x="968693" y="257624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Streamlined Process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3186206"/>
            <a:ext cx="604527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registration process for vehicle owners is straightforward and intuitive, allowing them to quickly set up their profiles.</a:t>
            </a:r>
            <a:endParaRPr lang="en-US" sz="1944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D9E195-CFDC-1B62-7554-C39D44BF6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444" y="1092200"/>
            <a:ext cx="4566700" cy="51755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43D7708-45DC-52D2-ABD0-1DDA1FCC770B}"/>
              </a:ext>
            </a:extLst>
          </p:cNvPr>
          <p:cNvSpPr/>
          <p:nvPr/>
        </p:nvSpPr>
        <p:spPr>
          <a:xfrm>
            <a:off x="14206529" y="7452516"/>
            <a:ext cx="26786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2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4" name="Text 1"/>
          <p:cNvSpPr/>
          <p:nvPr/>
        </p:nvSpPr>
        <p:spPr>
          <a:xfrm>
            <a:off x="894265" y="1220867"/>
            <a:ext cx="742830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00002E"/>
                </a:solidFill>
                <a:latin typeface="Nunito" pitchFamily="34" charset="0"/>
              </a:rPr>
              <a:t>Posting Management</a:t>
            </a:r>
            <a:endParaRPr lang="en-US" sz="4574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DF713-FD96-9699-7075-10DEDE564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051" y="581233"/>
            <a:ext cx="7051991" cy="3590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517235-C8AE-4E44-42A8-DB29B68FE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9973" y="4171337"/>
            <a:ext cx="3473660" cy="30898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50F0F2-152D-4516-FB2E-7933D075F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6051" y="4183847"/>
            <a:ext cx="3363922" cy="3022792"/>
          </a:xfrm>
          <a:prstGeom prst="rect">
            <a:avLst/>
          </a:prstGeom>
        </p:spPr>
      </p:pic>
      <p:sp>
        <p:nvSpPr>
          <p:cNvPr id="22" name="Shape 2">
            <a:extLst>
              <a:ext uri="{FF2B5EF4-FFF2-40B4-BE49-F238E27FC236}">
                <a16:creationId xmlns:a16="http://schemas.microsoft.com/office/drawing/2014/main" id="{764E2F6C-12C9-986B-70B9-49B535023420}"/>
              </a:ext>
            </a:extLst>
          </p:cNvPr>
          <p:cNvSpPr/>
          <p:nvPr/>
        </p:nvSpPr>
        <p:spPr>
          <a:xfrm>
            <a:off x="720572" y="2171888"/>
            <a:ext cx="6857837" cy="1462683"/>
          </a:xfrm>
          <a:prstGeom prst="roundRect">
            <a:avLst>
              <a:gd name="adj" fmla="val 19988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FDD02FD2-ADBE-0177-3851-E5F5A7EAD750}"/>
              </a:ext>
            </a:extLst>
          </p:cNvPr>
          <p:cNvSpPr/>
          <p:nvPr/>
        </p:nvSpPr>
        <p:spPr>
          <a:xfrm>
            <a:off x="938337" y="2389653"/>
            <a:ext cx="2293025" cy="286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7"/>
              </a:lnSpc>
              <a:buNone/>
            </a:pPr>
            <a:r>
              <a:rPr lang="en-US" sz="180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Posting New Rentals</a:t>
            </a:r>
            <a:endParaRPr lang="en-US" sz="1806" dirty="0"/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8976859E-F4F0-39C3-4613-9EC8A69BC158}"/>
              </a:ext>
            </a:extLst>
          </p:cNvPr>
          <p:cNvSpPr/>
          <p:nvPr/>
        </p:nvSpPr>
        <p:spPr>
          <a:xfrm>
            <a:off x="938338" y="2793156"/>
            <a:ext cx="6640072" cy="623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6"/>
              </a:lnSpc>
              <a:buNone/>
            </a:pPr>
            <a:r>
              <a:rPr lang="en-US" sz="153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Vehicle owners can easily post their available cars, motorcycles, or other vehicles for rent, including detailed information and images.</a:t>
            </a:r>
            <a:endParaRPr lang="en-US" sz="1535" dirty="0"/>
          </a:p>
        </p:txBody>
      </p:sp>
      <p:sp>
        <p:nvSpPr>
          <p:cNvPr id="25" name="Shape 5">
            <a:extLst>
              <a:ext uri="{FF2B5EF4-FFF2-40B4-BE49-F238E27FC236}">
                <a16:creationId xmlns:a16="http://schemas.microsoft.com/office/drawing/2014/main" id="{FBFDFB3E-298F-A04E-A0AF-72A292CDCCD4}"/>
              </a:ext>
            </a:extLst>
          </p:cNvPr>
          <p:cNvSpPr/>
          <p:nvPr/>
        </p:nvSpPr>
        <p:spPr>
          <a:xfrm>
            <a:off x="720572" y="3829476"/>
            <a:ext cx="6875479" cy="1462683"/>
          </a:xfrm>
          <a:prstGeom prst="roundRect">
            <a:avLst>
              <a:gd name="adj" fmla="val 19988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09E37750-0F3C-BBF1-8038-D3B037212AB6}"/>
              </a:ext>
            </a:extLst>
          </p:cNvPr>
          <p:cNvSpPr/>
          <p:nvPr/>
        </p:nvSpPr>
        <p:spPr>
          <a:xfrm>
            <a:off x="938337" y="4047242"/>
            <a:ext cx="2293025" cy="286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7"/>
              </a:lnSpc>
              <a:buNone/>
            </a:pPr>
            <a:r>
              <a:rPr lang="en-US" sz="180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Updating Listings</a:t>
            </a:r>
            <a:endParaRPr lang="en-US" sz="1806" dirty="0"/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BC5EBB26-136B-DAE6-1201-57084EC848AC}"/>
              </a:ext>
            </a:extLst>
          </p:cNvPr>
          <p:cNvSpPr/>
          <p:nvPr/>
        </p:nvSpPr>
        <p:spPr>
          <a:xfrm>
            <a:off x="938338" y="4450744"/>
            <a:ext cx="6640072" cy="623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6"/>
              </a:lnSpc>
              <a:buNone/>
            </a:pPr>
            <a:r>
              <a:rPr lang="en-US" sz="153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Owners have the flexibility to edit, update and delete their vehicle details, ensuring renters always have access to the most current information.</a:t>
            </a:r>
            <a:endParaRPr lang="en-US" sz="1535" dirty="0"/>
          </a:p>
        </p:txBody>
      </p:sp>
      <p:sp>
        <p:nvSpPr>
          <p:cNvPr id="28" name="Shape 8">
            <a:extLst>
              <a:ext uri="{FF2B5EF4-FFF2-40B4-BE49-F238E27FC236}">
                <a16:creationId xmlns:a16="http://schemas.microsoft.com/office/drawing/2014/main" id="{88177DAE-3A25-9AD2-35F3-090F43020BC8}"/>
              </a:ext>
            </a:extLst>
          </p:cNvPr>
          <p:cNvSpPr/>
          <p:nvPr/>
        </p:nvSpPr>
        <p:spPr>
          <a:xfrm>
            <a:off x="720572" y="5487064"/>
            <a:ext cx="6857837" cy="1462683"/>
          </a:xfrm>
          <a:prstGeom prst="roundRect">
            <a:avLst>
              <a:gd name="adj" fmla="val 19988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id="{3A9CB92B-F1D1-FD89-2AB7-3A3D596DDFC4}"/>
              </a:ext>
            </a:extLst>
          </p:cNvPr>
          <p:cNvSpPr/>
          <p:nvPr/>
        </p:nvSpPr>
        <p:spPr>
          <a:xfrm>
            <a:off x="938337" y="5704830"/>
            <a:ext cx="2293025" cy="286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7"/>
              </a:lnSpc>
              <a:buNone/>
            </a:pPr>
            <a:r>
              <a:rPr lang="en-US" sz="180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Visual Presentation</a:t>
            </a:r>
            <a:endParaRPr lang="en-US" sz="1806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7419014C-AED3-D0D1-2DC3-802D7F75E830}"/>
              </a:ext>
            </a:extLst>
          </p:cNvPr>
          <p:cNvSpPr/>
          <p:nvPr/>
        </p:nvSpPr>
        <p:spPr>
          <a:xfrm>
            <a:off x="938338" y="6108333"/>
            <a:ext cx="6640072" cy="623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6"/>
              </a:lnSpc>
              <a:buNone/>
            </a:pPr>
            <a:r>
              <a:rPr lang="en-US" sz="153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application integrates vehicle images into the rental postings, providing a visually appealing and informative experience for customers.</a:t>
            </a:r>
            <a:endParaRPr lang="en-US" sz="1535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4DE6B2-2BFA-18A8-0288-F1F5D29C3016}"/>
              </a:ext>
            </a:extLst>
          </p:cNvPr>
          <p:cNvSpPr/>
          <p:nvPr/>
        </p:nvSpPr>
        <p:spPr>
          <a:xfrm>
            <a:off x="14206529" y="7452516"/>
            <a:ext cx="26786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3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32784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4" name="Text 1"/>
          <p:cNvSpPr/>
          <p:nvPr/>
        </p:nvSpPr>
        <p:spPr>
          <a:xfrm>
            <a:off x="740093" y="1237536"/>
            <a:ext cx="1231677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Enhancing User Experience </a:t>
            </a:r>
          </a:p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 Viewing Rentals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1008420" y="327330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Accessible Listings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1008420" y="3883263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Customers can browse the latest vehicle rental postings without the need to log in, making the search process more convenient.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4857645" y="3225178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Advanced Filtering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4857645" y="3835136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Users can apply filters to explore rentals based on vehicle type, newest postings, and owner details, streamlining their search.</a:t>
            </a:r>
            <a:endParaRPr lang="en-US" sz="1944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DF6160-814A-8E09-F8EE-C66EB2D3CFAC}"/>
              </a:ext>
            </a:extLst>
          </p:cNvPr>
          <p:cNvSpPr/>
          <p:nvPr/>
        </p:nvSpPr>
        <p:spPr>
          <a:xfrm>
            <a:off x="14206529" y="7452516"/>
            <a:ext cx="26786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4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6C98A4-86E3-699F-31C6-9AC0B6361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536" y="0"/>
            <a:ext cx="622708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4" name="Text 1"/>
          <p:cNvSpPr/>
          <p:nvPr/>
        </p:nvSpPr>
        <p:spPr>
          <a:xfrm>
            <a:off x="740093" y="1237536"/>
            <a:ext cx="1231677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Enhancing User Experience </a:t>
            </a:r>
          </a:p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 Viewing Rentals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1008419" y="3273305"/>
            <a:ext cx="4273443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Detailed information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1008420" y="3883263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Customers can view </a:t>
            </a:r>
            <a:r>
              <a:rPr lang="en-US" sz="2000" dirty="0"/>
              <a:t>detailed information about a specific vehicle, including its price, brand, owner, and contact email.</a:t>
            </a:r>
            <a:endParaRPr lang="en-US" sz="1944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5278BF-0B61-629A-B464-FF3503415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427" y="0"/>
            <a:ext cx="6132120" cy="8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F6160-814A-8E09-F8EE-C66EB2D3CFAC}"/>
              </a:ext>
            </a:extLst>
          </p:cNvPr>
          <p:cNvSpPr/>
          <p:nvPr/>
        </p:nvSpPr>
        <p:spPr>
          <a:xfrm>
            <a:off x="14206529" y="7452516"/>
            <a:ext cx="26786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00932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C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2765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6340" y="1714766"/>
            <a:ext cx="4834890" cy="535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18"/>
              </a:lnSpc>
              <a:buNone/>
            </a:pPr>
            <a:r>
              <a:rPr lang="en-US" sz="3374" b="1" dirty="0">
                <a:solidFill>
                  <a:srgbClr val="00002E"/>
                </a:solidFill>
                <a:latin typeface="Nunito" pitchFamily="34" charset="0"/>
              </a:rPr>
              <a:t>System Architecture</a:t>
            </a:r>
          </a:p>
        </p:txBody>
      </p:sp>
      <p:sp>
        <p:nvSpPr>
          <p:cNvPr id="6" name="Shape 2"/>
          <p:cNvSpPr/>
          <p:nvPr/>
        </p:nvSpPr>
        <p:spPr>
          <a:xfrm>
            <a:off x="2633424" y="5657374"/>
            <a:ext cx="9363551" cy="22741"/>
          </a:xfrm>
          <a:prstGeom prst="roundRect">
            <a:avLst>
              <a:gd name="adj" fmla="val 1201338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7" name="Shape 3"/>
          <p:cNvSpPr/>
          <p:nvPr/>
        </p:nvSpPr>
        <p:spPr>
          <a:xfrm>
            <a:off x="3220886" y="5020092"/>
            <a:ext cx="22741" cy="637342"/>
          </a:xfrm>
          <a:prstGeom prst="roundRect">
            <a:avLst>
              <a:gd name="adj" fmla="val 1201338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8" name="Shape 4"/>
          <p:cNvSpPr/>
          <p:nvPr/>
        </p:nvSpPr>
        <p:spPr>
          <a:xfrm>
            <a:off x="3027469" y="5452527"/>
            <a:ext cx="409694" cy="409694"/>
          </a:xfrm>
          <a:prstGeom prst="roundRect">
            <a:avLst>
              <a:gd name="adj" fmla="val 66683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9" name="Text 5"/>
          <p:cNvSpPr/>
          <p:nvPr/>
        </p:nvSpPr>
        <p:spPr>
          <a:xfrm>
            <a:off x="3155104" y="5528727"/>
            <a:ext cx="154305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en-US" sz="202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025" dirty="0"/>
          </a:p>
        </p:txBody>
      </p:sp>
      <p:sp>
        <p:nvSpPr>
          <p:cNvPr id="10" name="Text 6"/>
          <p:cNvSpPr/>
          <p:nvPr/>
        </p:nvSpPr>
        <p:spPr>
          <a:xfrm>
            <a:off x="2160932" y="3586401"/>
            <a:ext cx="2142649" cy="267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9"/>
              </a:lnSpc>
              <a:buNone/>
            </a:pPr>
            <a:r>
              <a:rPr lang="en-US" sz="1687" b="1" dirty="0">
                <a:solidFill>
                  <a:srgbClr val="00002E"/>
                </a:solidFill>
                <a:latin typeface="Nunito" pitchFamily="34" charset="0"/>
              </a:rPr>
              <a:t>Frontend</a:t>
            </a:r>
          </a:p>
        </p:txBody>
      </p:sp>
      <p:sp>
        <p:nvSpPr>
          <p:cNvPr id="11" name="Text 7"/>
          <p:cNvSpPr/>
          <p:nvPr/>
        </p:nvSpPr>
        <p:spPr>
          <a:xfrm>
            <a:off x="1119016" y="3963472"/>
            <a:ext cx="4226600" cy="874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434" dirty="0">
                <a:solidFill>
                  <a:srgbClr val="00002E"/>
                </a:solidFill>
                <a:latin typeface="PT Sans" pitchFamily="34" charset="0"/>
              </a:rPr>
              <a:t>Utilizes Blade for dynamic rendering, Bootstrap for responsive design, and JavaScript for interactive functionalities.</a:t>
            </a:r>
          </a:p>
        </p:txBody>
      </p:sp>
      <p:sp>
        <p:nvSpPr>
          <p:cNvPr id="12" name="Shape 8"/>
          <p:cNvSpPr/>
          <p:nvPr/>
        </p:nvSpPr>
        <p:spPr>
          <a:xfrm>
            <a:off x="5474911" y="5657314"/>
            <a:ext cx="22741" cy="637342"/>
          </a:xfrm>
          <a:prstGeom prst="roundRect">
            <a:avLst>
              <a:gd name="adj" fmla="val 1201338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13" name="Shape 9"/>
          <p:cNvSpPr/>
          <p:nvPr/>
        </p:nvSpPr>
        <p:spPr>
          <a:xfrm>
            <a:off x="5281494" y="5452527"/>
            <a:ext cx="409694" cy="409694"/>
          </a:xfrm>
          <a:prstGeom prst="roundRect">
            <a:avLst>
              <a:gd name="adj" fmla="val 66683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14" name="Text 10"/>
          <p:cNvSpPr/>
          <p:nvPr/>
        </p:nvSpPr>
        <p:spPr>
          <a:xfrm>
            <a:off x="5409129" y="5528727"/>
            <a:ext cx="154305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en-US" sz="202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025" dirty="0"/>
          </a:p>
        </p:txBody>
      </p:sp>
      <p:sp>
        <p:nvSpPr>
          <p:cNvPr id="15" name="Text 11"/>
          <p:cNvSpPr/>
          <p:nvPr/>
        </p:nvSpPr>
        <p:spPr>
          <a:xfrm>
            <a:off x="4414958" y="6476881"/>
            <a:ext cx="2142649" cy="267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9"/>
              </a:lnSpc>
              <a:buNone/>
            </a:pPr>
            <a:r>
              <a:rPr lang="en-US" sz="16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Backend</a:t>
            </a:r>
            <a:endParaRPr lang="en-US" sz="1687" dirty="0"/>
          </a:p>
        </p:txBody>
      </p:sp>
      <p:sp>
        <p:nvSpPr>
          <p:cNvPr id="16" name="Text 12"/>
          <p:cNvSpPr/>
          <p:nvPr/>
        </p:nvSpPr>
        <p:spPr>
          <a:xfrm>
            <a:off x="3373042" y="6853952"/>
            <a:ext cx="4226600" cy="874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295"/>
              </a:lnSpc>
            </a:pPr>
            <a:r>
              <a:rPr lang="en-US" sz="1434" dirty="0">
                <a:solidFill>
                  <a:srgbClr val="00002E"/>
                </a:solidFill>
                <a:latin typeface="PT Sans" pitchFamily="34" charset="0"/>
              </a:rPr>
              <a:t>Uses PHP Laravel for application logic, MySQL for data storage, and Redis for caching to enhance performance.</a:t>
            </a:r>
          </a:p>
        </p:txBody>
      </p:sp>
      <p:sp>
        <p:nvSpPr>
          <p:cNvPr id="27" name="Shape 3">
            <a:extLst>
              <a:ext uri="{FF2B5EF4-FFF2-40B4-BE49-F238E27FC236}">
                <a16:creationId xmlns:a16="http://schemas.microsoft.com/office/drawing/2014/main" id="{FC918322-B4A5-EF7C-E371-EFD2CB9F930D}"/>
              </a:ext>
            </a:extLst>
          </p:cNvPr>
          <p:cNvSpPr/>
          <p:nvPr/>
        </p:nvSpPr>
        <p:spPr>
          <a:xfrm>
            <a:off x="7993420" y="5016076"/>
            <a:ext cx="22741" cy="637342"/>
          </a:xfrm>
          <a:prstGeom prst="roundRect">
            <a:avLst>
              <a:gd name="adj" fmla="val 1201338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28" name="Shape 4">
            <a:extLst>
              <a:ext uri="{FF2B5EF4-FFF2-40B4-BE49-F238E27FC236}">
                <a16:creationId xmlns:a16="http://schemas.microsoft.com/office/drawing/2014/main" id="{A3045D50-4BD8-E01E-6F29-9315FF52DB83}"/>
              </a:ext>
            </a:extLst>
          </p:cNvPr>
          <p:cNvSpPr/>
          <p:nvPr/>
        </p:nvSpPr>
        <p:spPr>
          <a:xfrm>
            <a:off x="7800003" y="5448511"/>
            <a:ext cx="409694" cy="409694"/>
          </a:xfrm>
          <a:prstGeom prst="roundRect">
            <a:avLst>
              <a:gd name="adj" fmla="val 66683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6AEA9EFD-CD50-0DEB-088A-846007951EBB}"/>
              </a:ext>
            </a:extLst>
          </p:cNvPr>
          <p:cNvSpPr/>
          <p:nvPr/>
        </p:nvSpPr>
        <p:spPr>
          <a:xfrm>
            <a:off x="7927638" y="5524711"/>
            <a:ext cx="154305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en-US" sz="2025" b="1" dirty="0">
                <a:solidFill>
                  <a:srgbClr val="00002E"/>
                </a:solidFill>
                <a:latin typeface="Nunito" pitchFamily="34" charset="0"/>
              </a:rPr>
              <a:t>3</a:t>
            </a:r>
            <a:endParaRPr lang="en-US" sz="2025" dirty="0"/>
          </a:p>
        </p:txBody>
      </p:sp>
      <p:sp>
        <p:nvSpPr>
          <p:cNvPr id="30" name="Text 16">
            <a:extLst>
              <a:ext uri="{FF2B5EF4-FFF2-40B4-BE49-F238E27FC236}">
                <a16:creationId xmlns:a16="http://schemas.microsoft.com/office/drawing/2014/main" id="{7E89AC97-A7E7-FBFC-17A4-EF99974D84A8}"/>
              </a:ext>
            </a:extLst>
          </p:cNvPr>
          <p:cNvSpPr/>
          <p:nvPr/>
        </p:nvSpPr>
        <p:spPr>
          <a:xfrm>
            <a:off x="6982771" y="3630394"/>
            <a:ext cx="2142649" cy="267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9"/>
              </a:lnSpc>
              <a:buNone/>
            </a:pPr>
            <a:r>
              <a:rPr lang="en-US" sz="16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Image Storage</a:t>
            </a:r>
            <a:endParaRPr lang="en-US" sz="1687" dirty="0"/>
          </a:p>
        </p:txBody>
      </p:sp>
      <p:sp>
        <p:nvSpPr>
          <p:cNvPr id="31" name="Text 17">
            <a:extLst>
              <a:ext uri="{FF2B5EF4-FFF2-40B4-BE49-F238E27FC236}">
                <a16:creationId xmlns:a16="http://schemas.microsoft.com/office/drawing/2014/main" id="{1D73D4D6-A9A7-88B8-5B36-D8E56929910F}"/>
              </a:ext>
            </a:extLst>
          </p:cNvPr>
          <p:cNvSpPr/>
          <p:nvPr/>
        </p:nvSpPr>
        <p:spPr>
          <a:xfrm>
            <a:off x="5940736" y="4007465"/>
            <a:ext cx="4226719" cy="874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434" dirty="0">
                <a:solidFill>
                  <a:srgbClr val="00002E"/>
                </a:solidFill>
                <a:latin typeface="PT Sans" pitchFamily="34" charset="0"/>
              </a:rPr>
              <a:t>Uses Local Storage to store uploaded images.</a:t>
            </a:r>
          </a:p>
        </p:txBody>
      </p:sp>
      <p:sp>
        <p:nvSpPr>
          <p:cNvPr id="32" name="Shape 8">
            <a:extLst>
              <a:ext uri="{FF2B5EF4-FFF2-40B4-BE49-F238E27FC236}">
                <a16:creationId xmlns:a16="http://schemas.microsoft.com/office/drawing/2014/main" id="{CB8962C5-0342-AFC5-7477-64DBA67B7F46}"/>
              </a:ext>
            </a:extLst>
          </p:cNvPr>
          <p:cNvSpPr/>
          <p:nvPr/>
        </p:nvSpPr>
        <p:spPr>
          <a:xfrm>
            <a:off x="10336065" y="5676740"/>
            <a:ext cx="22741" cy="637342"/>
          </a:xfrm>
          <a:prstGeom prst="roundRect">
            <a:avLst>
              <a:gd name="adj" fmla="val 1201338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33" name="Shape 9">
            <a:extLst>
              <a:ext uri="{FF2B5EF4-FFF2-40B4-BE49-F238E27FC236}">
                <a16:creationId xmlns:a16="http://schemas.microsoft.com/office/drawing/2014/main" id="{6CE26EA3-E605-2FAE-C930-093B36319914}"/>
              </a:ext>
            </a:extLst>
          </p:cNvPr>
          <p:cNvSpPr/>
          <p:nvPr/>
        </p:nvSpPr>
        <p:spPr>
          <a:xfrm>
            <a:off x="10142648" y="5471953"/>
            <a:ext cx="409694" cy="409694"/>
          </a:xfrm>
          <a:prstGeom prst="roundRect">
            <a:avLst>
              <a:gd name="adj" fmla="val 66683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59267D54-D6D9-5491-FB3E-E5635B5A0022}"/>
              </a:ext>
            </a:extLst>
          </p:cNvPr>
          <p:cNvSpPr/>
          <p:nvPr/>
        </p:nvSpPr>
        <p:spPr>
          <a:xfrm>
            <a:off x="10270283" y="5548153"/>
            <a:ext cx="154305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en-US" sz="2025" b="1" dirty="0">
                <a:solidFill>
                  <a:srgbClr val="00002E"/>
                </a:solidFill>
                <a:latin typeface="Nunito" pitchFamily="34" charset="0"/>
              </a:rPr>
              <a:t>4</a:t>
            </a:r>
            <a:endParaRPr lang="en-US" sz="2025" dirty="0"/>
          </a:p>
        </p:txBody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C2532C02-9DB4-2A35-62FD-42C063D98EDA}"/>
              </a:ext>
            </a:extLst>
          </p:cNvPr>
          <p:cNvSpPr/>
          <p:nvPr/>
        </p:nvSpPr>
        <p:spPr>
          <a:xfrm>
            <a:off x="9276112" y="6496307"/>
            <a:ext cx="2142649" cy="267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9"/>
              </a:lnSpc>
              <a:buNone/>
            </a:pPr>
            <a:r>
              <a:rPr lang="en-US" sz="1687" b="1" dirty="0">
                <a:solidFill>
                  <a:srgbClr val="00002E"/>
                </a:solidFill>
                <a:latin typeface="Nunito" pitchFamily="34" charset="0"/>
              </a:rPr>
              <a:t>Middleware</a:t>
            </a:r>
            <a:endParaRPr lang="en-US" sz="1687" dirty="0"/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EB806A86-5EEB-308E-D88E-CE0E39CE5CF7}"/>
              </a:ext>
            </a:extLst>
          </p:cNvPr>
          <p:cNvSpPr/>
          <p:nvPr/>
        </p:nvSpPr>
        <p:spPr>
          <a:xfrm>
            <a:off x="8234196" y="6873378"/>
            <a:ext cx="4226600" cy="874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295"/>
              </a:lnSpc>
            </a:pPr>
            <a:r>
              <a:rPr lang="en-US" sz="1434" dirty="0">
                <a:solidFill>
                  <a:srgbClr val="00002E"/>
                </a:solidFill>
                <a:latin typeface="PT Sans" pitchFamily="34" charset="0"/>
              </a:rPr>
              <a:t>Apache serves as the HTTP server, managing secure data exchanges and efficient request handling.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EC68AA-6C8F-0124-CDF8-9FB174B7DE1D}"/>
              </a:ext>
            </a:extLst>
          </p:cNvPr>
          <p:cNvSpPr/>
          <p:nvPr/>
        </p:nvSpPr>
        <p:spPr>
          <a:xfrm>
            <a:off x="14206529" y="7452516"/>
            <a:ext cx="26786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4" name="Text 1"/>
          <p:cNvSpPr/>
          <p:nvPr/>
        </p:nvSpPr>
        <p:spPr>
          <a:xfrm>
            <a:off x="4145042" y="401008"/>
            <a:ext cx="5976938" cy="7122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18"/>
              </a:lnSpc>
              <a:buNone/>
            </a:pPr>
            <a:r>
              <a:rPr lang="en-US" sz="48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Database Design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1089779" y="4348305"/>
            <a:ext cx="2849047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9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Table Structures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089779" y="4849678"/>
            <a:ext cx="6043732" cy="1162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95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application utilizes Laravel migrations to define the structure of the database tables, ensuring a scalable and adaptable data model.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96770" y="6032849"/>
            <a:ext cx="2849047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9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Eloquent Models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7496770" y="6534222"/>
            <a:ext cx="6043851" cy="1162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95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Eloquent, Laravel's powerful ORM, is used to manage the database tables efficiently, simplifying data manipulation and querying.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637C06-A1B9-0031-794E-B5DB51611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779" y="1862495"/>
            <a:ext cx="5067300" cy="200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7110E1-E6CA-4AD2-29F5-81DC43577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214" y="1919574"/>
            <a:ext cx="5389051" cy="37142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2AB095-A6B0-5B2E-2FDA-322151D48293}"/>
              </a:ext>
            </a:extLst>
          </p:cNvPr>
          <p:cNvSpPr/>
          <p:nvPr/>
        </p:nvSpPr>
        <p:spPr>
          <a:xfrm>
            <a:off x="14206529" y="7452516"/>
            <a:ext cx="26786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5" name="Text 1"/>
          <p:cNvSpPr/>
          <p:nvPr/>
        </p:nvSpPr>
        <p:spPr>
          <a:xfrm>
            <a:off x="681633" y="536138"/>
            <a:ext cx="5172551" cy="572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11"/>
              </a:lnSpc>
              <a:buNone/>
            </a:pPr>
            <a:r>
              <a:rPr lang="en-US" sz="360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Seeding for Testing</a:t>
            </a:r>
            <a:endParaRPr lang="en-US" sz="360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33" y="1401008"/>
            <a:ext cx="486847" cy="48684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81633" y="2082522"/>
            <a:ext cx="2291358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5"/>
              </a:lnSpc>
              <a:buNone/>
            </a:pPr>
            <a:r>
              <a:rPr lang="en-US" sz="180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Populate Database</a:t>
            </a:r>
            <a:endParaRPr lang="en-US" sz="1804" dirty="0"/>
          </a:p>
        </p:txBody>
      </p:sp>
      <p:sp>
        <p:nvSpPr>
          <p:cNvPr id="8" name="Text 3"/>
          <p:cNvSpPr/>
          <p:nvPr/>
        </p:nvSpPr>
        <p:spPr>
          <a:xfrm>
            <a:off x="681633" y="2485787"/>
            <a:ext cx="7780734" cy="6231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4"/>
              </a:lnSpc>
              <a:buNone/>
            </a:pPr>
            <a:r>
              <a:rPr lang="en-US" sz="153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Seed files are used to populate the database with initial sample data, facilitating testing and deployment.</a:t>
            </a:r>
            <a:endParaRPr lang="en-US" sz="153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33" y="3693200"/>
            <a:ext cx="486847" cy="48684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81633" y="4374713"/>
            <a:ext cx="2291358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5"/>
              </a:lnSpc>
              <a:buNone/>
            </a:pPr>
            <a:r>
              <a:rPr lang="en-US" sz="180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Streamlined Testing</a:t>
            </a:r>
            <a:endParaRPr lang="en-US" sz="1804" dirty="0"/>
          </a:p>
        </p:txBody>
      </p:sp>
      <p:sp>
        <p:nvSpPr>
          <p:cNvPr id="11" name="Text 5"/>
          <p:cNvSpPr/>
          <p:nvPr/>
        </p:nvSpPr>
        <p:spPr>
          <a:xfrm>
            <a:off x="681633" y="4777978"/>
            <a:ext cx="7780734" cy="6231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4"/>
              </a:lnSpc>
              <a:buNone/>
            </a:pPr>
            <a:r>
              <a:rPr lang="en-US" sz="153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seeded data allows for comprehensive testing of the application's functionality and user experience.</a:t>
            </a:r>
            <a:endParaRPr lang="en-US" sz="153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33" y="5985391"/>
            <a:ext cx="486847" cy="48684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81633" y="6666905"/>
            <a:ext cx="2348984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5"/>
              </a:lnSpc>
              <a:buNone/>
            </a:pPr>
            <a:r>
              <a:rPr lang="en-US" sz="180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Effortless Deployment</a:t>
            </a:r>
            <a:endParaRPr lang="en-US" sz="1804" dirty="0"/>
          </a:p>
        </p:txBody>
      </p:sp>
      <p:sp>
        <p:nvSpPr>
          <p:cNvPr id="14" name="Text 7"/>
          <p:cNvSpPr/>
          <p:nvPr/>
        </p:nvSpPr>
        <p:spPr>
          <a:xfrm>
            <a:off x="681633" y="7070169"/>
            <a:ext cx="7780734" cy="6231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4"/>
              </a:lnSpc>
              <a:buNone/>
            </a:pPr>
            <a:r>
              <a:rPr lang="en-US" sz="153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Seed files ensure a smooth initial deployment, providing a ready-to-use dataset for the application.</a:t>
            </a:r>
            <a:endParaRPr lang="en-US" sz="1534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C41F99-4A89-C33F-5890-0D10194E39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696" y="0"/>
            <a:ext cx="6429375" cy="8229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979859E-7BB8-0A90-10F3-BFCD76DDB0EA}"/>
              </a:ext>
            </a:extLst>
          </p:cNvPr>
          <p:cNvSpPr/>
          <p:nvPr/>
        </p:nvSpPr>
        <p:spPr>
          <a:xfrm>
            <a:off x="14206529" y="7452516"/>
            <a:ext cx="26786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701</Words>
  <Application>Microsoft Macintosh PowerPoint</Application>
  <PresentationFormat>Custom</PresentationFormat>
  <Paragraphs>93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Nunito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Hua Chengyu</cp:lastModifiedBy>
  <cp:revision>86</cp:revision>
  <dcterms:created xsi:type="dcterms:W3CDTF">2024-07-22T14:54:42Z</dcterms:created>
  <dcterms:modified xsi:type="dcterms:W3CDTF">2024-07-23T12:21:49Z</dcterms:modified>
</cp:coreProperties>
</file>